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353" r:id="rId2"/>
    <p:sldId id="374" r:id="rId3"/>
    <p:sldId id="394" r:id="rId4"/>
    <p:sldId id="458" r:id="rId5"/>
    <p:sldId id="462" r:id="rId6"/>
    <p:sldId id="401" r:id="rId7"/>
    <p:sldId id="414" r:id="rId8"/>
    <p:sldId id="418" r:id="rId9"/>
    <p:sldId id="420" r:id="rId10"/>
    <p:sldId id="410" r:id="rId11"/>
    <p:sldId id="443" r:id="rId12"/>
    <p:sldId id="444" r:id="rId13"/>
    <p:sldId id="461" r:id="rId14"/>
    <p:sldId id="4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74"/>
            <p14:sldId id="394"/>
            <p14:sldId id="458"/>
            <p14:sldId id="462"/>
            <p14:sldId id="401"/>
            <p14:sldId id="414"/>
            <p14:sldId id="418"/>
            <p14:sldId id="420"/>
            <p14:sldId id="410"/>
            <p14:sldId id="443"/>
            <p14:sldId id="444"/>
            <p14:sldId id="461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5665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736" autoAdjust="0"/>
    <p:restoredTop sz="69705" autoAdjust="0"/>
  </p:normalViewPr>
  <p:slideViewPr>
    <p:cSldViewPr snapToGrid="0" snapToObjects="1">
      <p:cViewPr varScale="1">
        <p:scale>
          <a:sx n="65" d="100"/>
          <a:sy n="65" d="100"/>
        </p:scale>
        <p:origin x="851" y="40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https://www.openshift.com/learn/what-is-openshift/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4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Cloud-native Concepts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200" dirty="0"/>
              <a:t>November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EA0E-BB73-0F45-B1B6-306E800650E7}"/>
              </a:ext>
            </a:extLst>
          </p:cNvPr>
          <p:cNvSpPr txBox="1"/>
          <p:nvPr/>
        </p:nvSpPr>
        <p:spPr>
          <a:xfrm>
            <a:off x="1048624" y="5368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Lab: Working </a:t>
            </a:r>
            <a:r>
              <a:rPr lang="de-DE" b="1" dirty="0" err="1">
                <a:solidFill>
                  <a:srgbClr val="008CDB"/>
                </a:solidFill>
              </a:rPr>
              <a:t>with</a:t>
            </a:r>
            <a:r>
              <a:rPr lang="de-DE" b="1" dirty="0">
                <a:solidFill>
                  <a:srgbClr val="008CDB"/>
                </a:solidFill>
              </a:rPr>
              <a:t> Container Images and Containers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7D5171-8D95-4F87-A6E3-70C54106E1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  <a:p>
            <a:pPr marL="800100" lvl="1" indent="-342900">
              <a:buAutoNum type="arabicParenBoth"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800100" lvl="1" indent="-342900">
              <a:buAutoNum type="arabicParenBoth"/>
            </a:pPr>
            <a:r>
              <a:rPr lang="de-DE" dirty="0"/>
              <a:t>Run 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800100" lvl="1" indent="-342900">
              <a:buAutoNum type="arabicParenBoth"/>
            </a:pPr>
            <a:r>
              <a:rPr lang="de-DE" dirty="0"/>
              <a:t>Pull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global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registry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Instructions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Lab: 1_Working_with_Containers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Takeaways</a:t>
            </a:r>
          </a:p>
          <a:p>
            <a:pPr lvl="1"/>
            <a:r>
              <a:rPr lang="en-US" dirty="0"/>
              <a:t>Get familiar with the concept of containers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           </a:t>
            </a:r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dirty="0">
                <a:solidFill>
                  <a:srgbClr val="008CDB"/>
                </a:solidFill>
              </a:rPr>
              <a:t>automating deployment, scaling, and management of containerized applications</a:t>
            </a:r>
          </a:p>
          <a:p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Image result for kubernetes">
            <a:extLst>
              <a:ext uri="{FF2B5EF4-FFF2-40B4-BE49-F238E27FC236}">
                <a16:creationId xmlns:a16="http://schemas.microsoft.com/office/drawing/2014/main" id="{C4DB3F99-4FC7-42D3-9A3A-C9100F970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3" y="518637"/>
            <a:ext cx="687469" cy="67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         </a:t>
            </a:r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is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OpenShift</a:t>
            </a:r>
            <a:r>
              <a:rPr lang="de-DE" b="1" dirty="0">
                <a:solidFill>
                  <a:srgbClr val="008CDB"/>
                </a:solidFill>
              </a:rPr>
              <a:t> Origin?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EDA9-42B8-41A1-866E-CF8C4AE62B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425825" cy="4575175"/>
          </a:xfrm>
        </p:spPr>
        <p:txBody>
          <a:bodyPr/>
          <a:lstStyle/>
          <a:p>
            <a:endParaRPr lang="de-DE" dirty="0"/>
          </a:p>
          <a:p>
            <a:r>
              <a:rPr lang="de-DE" b="1" dirty="0" err="1"/>
              <a:t>Red</a:t>
            </a:r>
            <a:r>
              <a:rPr lang="de-DE" b="1" dirty="0"/>
              <a:t> Hat </a:t>
            </a:r>
            <a:r>
              <a:rPr lang="en-US" b="1" dirty="0"/>
              <a:t>OpenShift Origin </a:t>
            </a:r>
            <a:r>
              <a:rPr lang="en-US" dirty="0"/>
              <a:t>is an open source container application platform based on the </a:t>
            </a:r>
            <a:r>
              <a:rPr lang="en-US" dirty="0">
                <a:solidFill>
                  <a:srgbClr val="008CDB"/>
                </a:solidFill>
              </a:rPr>
              <a:t>Kubernetes container orchestrator</a:t>
            </a:r>
            <a:r>
              <a:rPr lang="en-US" dirty="0"/>
              <a:t> for enterprise application development and deployment</a:t>
            </a:r>
          </a:p>
          <a:p>
            <a:endParaRPr lang="en-US" dirty="0"/>
          </a:p>
          <a:p>
            <a:r>
              <a:rPr lang="en-US" dirty="0"/>
              <a:t>Automate the build, deployment, and management of applications</a:t>
            </a:r>
          </a:p>
          <a:p>
            <a:pPr marL="0" indent="0" algn="r">
              <a:buNone/>
            </a:pPr>
            <a:r>
              <a:rPr lang="en-US" sz="1200" dirty="0"/>
              <a:t>Source: </a:t>
            </a:r>
            <a:r>
              <a:rPr lang="de-AT" sz="1200" dirty="0"/>
              <a:t>https://www.openshift.com/learn/what-is-openshift/</a:t>
            </a:r>
            <a:endParaRPr lang="de-AT" sz="1600" dirty="0"/>
          </a:p>
        </p:txBody>
      </p:sp>
      <p:pic>
        <p:nvPicPr>
          <p:cNvPr id="1026" name="Picture 2" descr="OpenShift Marketecture">
            <a:extLst>
              <a:ext uri="{FF2B5EF4-FFF2-40B4-BE49-F238E27FC236}">
                <a16:creationId xmlns:a16="http://schemas.microsoft.com/office/drawing/2014/main" id="{6909BB66-1D10-4123-8688-E39B30A5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52" y="1189659"/>
            <a:ext cx="5425825" cy="50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Shift-LogoType.svg">
            <a:extLst>
              <a:ext uri="{FF2B5EF4-FFF2-40B4-BE49-F238E27FC236}">
                <a16:creationId xmlns:a16="http://schemas.microsoft.com/office/drawing/2014/main" id="{DCDC5446-C828-45FC-9730-B3C7F29FB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8" y="543923"/>
            <a:ext cx="604481" cy="64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Cloud-native Concepts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200" dirty="0"/>
              <a:t>November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EA0E-BB73-0F45-B1B6-306E800650E7}"/>
              </a:ext>
            </a:extLst>
          </p:cNvPr>
          <p:cNvSpPr txBox="1"/>
          <p:nvPr/>
        </p:nvSpPr>
        <p:spPr>
          <a:xfrm>
            <a:off x="1048624" y="5368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40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Definition of Cloud-native Concepts</a:t>
            </a:r>
          </a:p>
          <a:p>
            <a:pPr lvl="1"/>
            <a:r>
              <a:rPr lang="en-US" dirty="0"/>
              <a:t>Microservice</a:t>
            </a:r>
          </a:p>
          <a:p>
            <a:pPr lvl="1"/>
            <a:r>
              <a:rPr lang="en-US" dirty="0"/>
              <a:t>Container and Container Registry</a:t>
            </a:r>
          </a:p>
          <a:p>
            <a:pPr lvl="1"/>
            <a:r>
              <a:rPr lang="en-US" dirty="0"/>
              <a:t>Kubernetes</a:t>
            </a:r>
          </a:p>
          <a:p>
            <a:pPr lvl="1"/>
            <a:r>
              <a:rPr lang="en-US" dirty="0"/>
              <a:t>OpenShift</a:t>
            </a:r>
          </a:p>
          <a:p>
            <a:r>
              <a:rPr lang="en-US" dirty="0"/>
              <a:t>Labs</a:t>
            </a:r>
            <a:endParaRPr lang="en-US" dirty="0">
              <a:highlight>
                <a:srgbClr val="FFFFFF"/>
              </a:highlight>
            </a:endParaRPr>
          </a:p>
          <a:p>
            <a:pPr lvl="1"/>
            <a:r>
              <a:rPr lang="en-US" dirty="0"/>
              <a:t>Creating a Docker Container</a:t>
            </a:r>
          </a:p>
          <a:p>
            <a:pPr lvl="1"/>
            <a:r>
              <a:rPr lang="en-US" dirty="0"/>
              <a:t>Using a Docker Registry</a:t>
            </a:r>
          </a:p>
          <a:p>
            <a:r>
              <a:rPr lang="en-US" dirty="0"/>
              <a:t>Summary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15DA-702C-4578-AEDD-0C948923440D}"/>
              </a:ext>
            </a:extLst>
          </p:cNvPr>
          <p:cNvGrpSpPr/>
          <p:nvPr/>
        </p:nvGrpSpPr>
        <p:grpSpPr>
          <a:xfrm>
            <a:off x="8345168" y="2811751"/>
            <a:ext cx="3148334" cy="2562196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5" name="Freeform: Shape 1">
              <a:extLst>
                <a:ext uri="{FF2B5EF4-FFF2-40B4-BE49-F238E27FC236}">
                  <a16:creationId xmlns:a16="http://schemas.microsoft.com/office/drawing/2014/main" id="{9B0EC96C-1DC1-4227-9351-CF1629651FC4}"/>
                </a:ext>
              </a:extLst>
            </p:cNvPr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686E81CF-847E-48F8-B04A-C21786F12B90}"/>
                </a:ext>
              </a:extLst>
            </p:cNvPr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/>
              <a:t>Introduction into the Topic</a:t>
            </a:r>
          </a:p>
        </p:txBody>
      </p:sp>
    </p:spTree>
    <p:extLst>
      <p:ext uri="{BB962C8B-B14F-4D97-AF65-F5344CB8AC3E}">
        <p14:creationId xmlns:p14="http://schemas.microsoft.com/office/powerpoint/2010/main" val="347413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 err="1">
                <a:solidFill>
                  <a:srgbClr val="008CDB"/>
                </a:solidFill>
              </a:rPr>
              <a:t>What</a:t>
            </a:r>
            <a:r>
              <a:rPr lang="de-DE" b="1" dirty="0">
                <a:solidFill>
                  <a:srgbClr val="008CDB"/>
                </a:solidFill>
              </a:rPr>
              <a:t> </a:t>
            </a:r>
            <a:r>
              <a:rPr lang="de-DE" b="1" dirty="0" err="1">
                <a:solidFill>
                  <a:srgbClr val="008CDB"/>
                </a:solidFill>
              </a:rPr>
              <a:t>is</a:t>
            </a:r>
            <a:r>
              <a:rPr lang="de-DE" b="1" dirty="0">
                <a:solidFill>
                  <a:srgbClr val="008CDB"/>
                </a:solidFill>
              </a:rPr>
              <a:t> a Microservice (Architecture)?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635C6-3588-4CA9-BBB6-1914D91C6B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8304099" cy="4575175"/>
          </a:xfrm>
        </p:spPr>
        <p:txBody>
          <a:bodyPr/>
          <a:lstStyle/>
          <a:p>
            <a:r>
              <a:rPr lang="en-US" dirty="0"/>
              <a:t>Architectural style that structures an application as a collection of loosely coupled services</a:t>
            </a:r>
          </a:p>
          <a:p>
            <a:r>
              <a:rPr lang="en-US" dirty="0"/>
              <a:t>Services are fine-grained and their protocols are lightweight</a:t>
            </a:r>
          </a:p>
          <a:p>
            <a:endParaRPr lang="en-US" dirty="0"/>
          </a:p>
          <a:p>
            <a:r>
              <a:rPr lang="en-US" dirty="0"/>
              <a:t>Improves modularity and makes the application easier to understand, develop, and test</a:t>
            </a:r>
          </a:p>
          <a:p>
            <a:r>
              <a:rPr lang="en-US" dirty="0"/>
              <a:t>Parallelizes development by enabling small autonomous teams to develop, deploy and scale their respective services independently</a:t>
            </a:r>
          </a:p>
          <a:p>
            <a:r>
              <a:rPr lang="en-US" dirty="0"/>
              <a:t>Individual service emerge through continuous refactoring</a:t>
            </a:r>
          </a:p>
          <a:p>
            <a:r>
              <a:rPr lang="en-US" dirty="0"/>
              <a:t>Microservices-based architectures enable continuous delivery and deployment</a:t>
            </a:r>
            <a:endParaRPr lang="de-AT" dirty="0">
              <a:highlight>
                <a:srgbClr val="FFFF00"/>
              </a:highlight>
            </a:endParaRPr>
          </a:p>
        </p:txBody>
      </p:sp>
      <p:pic>
        <p:nvPicPr>
          <p:cNvPr id="3074" name="Picture 2" descr="https://images-na.ssl-images-amazon.com/images/I/51m85J4Zi9L._SX378_BO1,204,203,200_.jpg">
            <a:extLst>
              <a:ext uri="{FF2B5EF4-FFF2-40B4-BE49-F238E27FC236}">
                <a16:creationId xmlns:a16="http://schemas.microsoft.com/office/drawing/2014/main" id="{DF045E5B-B156-4A93-A0C2-AF62DA4A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189" y="1449387"/>
            <a:ext cx="1870376" cy="24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E24F71-8DB6-4644-954D-FEFC47F001FE}"/>
              </a:ext>
            </a:extLst>
          </p:cNvPr>
          <p:cNvSpPr txBox="1"/>
          <p:nvPr/>
        </p:nvSpPr>
        <p:spPr>
          <a:xfrm>
            <a:off x="9617438" y="4040711"/>
            <a:ext cx="2366127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1600" b="1" dirty="0"/>
              <a:t>Building Microservices: </a:t>
            </a:r>
          </a:p>
          <a:p>
            <a:pPr algn="r">
              <a:lnSpc>
                <a:spcPct val="120000"/>
              </a:lnSpc>
            </a:pPr>
            <a:r>
              <a:rPr lang="en-US" sz="1600" b="1" dirty="0"/>
              <a:t>Designing Fine-Grained Systems</a:t>
            </a:r>
          </a:p>
          <a:p>
            <a:pPr algn="r">
              <a:lnSpc>
                <a:spcPct val="120000"/>
              </a:lnSpc>
            </a:pPr>
            <a:r>
              <a:rPr lang="de-DE" sz="1600" dirty="0">
                <a:latin typeface="Calibri Light" charset="0"/>
                <a:ea typeface="Calibri Light" charset="0"/>
                <a:cs typeface="Calibri Light" charset="0"/>
              </a:rPr>
              <a:t>Sam Newman</a:t>
            </a:r>
            <a:endParaRPr lang="de-AT" sz="16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708817" y="1201311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ctr"/>
            <a:r>
              <a:rPr lang="de-DE" sz="2800" b="1" dirty="0">
                <a:solidFill>
                  <a:srgbClr val="008CDB"/>
                </a:solidFill>
              </a:rPr>
              <a:t>Outlook </a:t>
            </a:r>
            <a:r>
              <a:rPr lang="de-DE" sz="2800" b="1" dirty="0" err="1">
                <a:solidFill>
                  <a:srgbClr val="008CDB"/>
                </a:solidFill>
              </a:rPr>
              <a:t>to</a:t>
            </a:r>
            <a:r>
              <a:rPr lang="de-DE" sz="2800" b="1" dirty="0">
                <a:solidFill>
                  <a:srgbClr val="008CDB"/>
                </a:solidFill>
              </a:rPr>
              <a:t> </a:t>
            </a:r>
            <a:r>
              <a:rPr lang="de-DE" sz="2800" b="1" i="1" dirty="0" err="1">
                <a:solidFill>
                  <a:srgbClr val="008CDB"/>
                </a:solidFill>
              </a:rPr>
              <a:t>Developing</a:t>
            </a:r>
            <a:r>
              <a:rPr lang="de-DE" sz="2800" b="1" i="1" dirty="0">
                <a:solidFill>
                  <a:srgbClr val="008CDB"/>
                </a:solidFill>
              </a:rPr>
              <a:t> Microservices</a:t>
            </a:r>
            <a:r>
              <a:rPr lang="de-DE" sz="2800" b="1" dirty="0">
                <a:solidFill>
                  <a:srgbClr val="008CDB"/>
                </a:solidFill>
              </a:rPr>
              <a:t> Module</a:t>
            </a:r>
            <a:endParaRPr lang="de-AT" sz="2800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620-A447-4B97-B00B-1B6D26A939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/>
              <a:t>Tomorrow: </a:t>
            </a:r>
          </a:p>
          <a:p>
            <a:pPr marL="0" indent="0" algn="ctr">
              <a:buNone/>
            </a:pPr>
            <a:r>
              <a:rPr lang="de-DE" sz="2800" dirty="0"/>
              <a:t>same time</a:t>
            </a:r>
            <a:r>
              <a:rPr lang="de-AT" sz="2800" dirty="0"/>
              <a:t>, same </a:t>
            </a:r>
            <a:r>
              <a:rPr lang="de-AT" sz="2800" dirty="0" err="1"/>
              <a:t>place</a:t>
            </a:r>
            <a:r>
              <a:rPr lang="de-AT" sz="2800" dirty="0"/>
              <a:t>, same </a:t>
            </a:r>
            <a:r>
              <a:rPr lang="de-AT" sz="2800" dirty="0" err="1"/>
              <a:t>topic</a:t>
            </a:r>
            <a:endParaRPr lang="de-AT" sz="2800" dirty="0"/>
          </a:p>
          <a:p>
            <a:pPr marL="0" indent="0" algn="ctr">
              <a:buNone/>
            </a:pPr>
            <a:endParaRPr lang="de-AT" sz="2800" b="1" dirty="0"/>
          </a:p>
          <a:p>
            <a:pPr marL="0" indent="0" algn="ctr">
              <a:buNone/>
            </a:pPr>
            <a:r>
              <a:rPr lang="de-AT" sz="2800" b="1" dirty="0"/>
              <a:t>BUT</a:t>
            </a:r>
            <a:endParaRPr lang="de-DE" sz="2800" dirty="0"/>
          </a:p>
          <a:p>
            <a:pPr marL="0" indent="0" algn="ctr">
              <a:buNone/>
            </a:pPr>
            <a:r>
              <a:rPr lang="de-DE" sz="2800" dirty="0"/>
              <a:t>Deep </a:t>
            </a:r>
            <a:r>
              <a:rPr lang="de-DE" sz="2800" dirty="0" err="1"/>
              <a:t>Dive</a:t>
            </a:r>
            <a:r>
              <a:rPr lang="de-DE" sz="2800" dirty="0"/>
              <a:t> </a:t>
            </a:r>
            <a:r>
              <a:rPr lang="de-DE" sz="2800" dirty="0" err="1"/>
              <a:t>into</a:t>
            </a:r>
            <a:r>
              <a:rPr lang="de-DE" sz="2800" dirty="0"/>
              <a:t> </a:t>
            </a:r>
            <a:r>
              <a:rPr lang="de-DE" sz="2800" dirty="0" err="1"/>
              <a:t>developing</a:t>
            </a:r>
            <a:r>
              <a:rPr lang="de-DE" sz="2800" dirty="0"/>
              <a:t> a Microservice</a:t>
            </a:r>
          </a:p>
          <a:p>
            <a:pPr lvl="1"/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586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</a:t>
            </a:r>
            <a:r>
              <a:rPr lang="de-AT" sz="1800" dirty="0" err="1"/>
              <a:t>container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 </a:t>
            </a:r>
            <a:r>
              <a:rPr lang="de-AT" sz="1800" dirty="0" err="1"/>
              <a:t>is</a:t>
            </a:r>
            <a:r>
              <a:rPr lang="de-AT" sz="1800" dirty="0"/>
              <a:t>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Image?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501" y="2741285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78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341571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182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1827309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A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-t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0AF0ED-9814-44D2-85E2-4687151B8BC5}"/>
              </a:ext>
            </a:extLst>
          </p:cNvPr>
          <p:cNvSpPr txBox="1">
            <a:spLocks/>
          </p:cNvSpPr>
          <p:nvPr/>
        </p:nvSpPr>
        <p:spPr>
          <a:xfrm>
            <a:off x="698498" y="2662544"/>
            <a:ext cx="10997315" cy="7608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AT" sz="1800" b="1" dirty="0" err="1"/>
              <a:t>Step</a:t>
            </a:r>
            <a:r>
              <a:rPr lang="de-AT" sz="1800" b="1" dirty="0"/>
              <a:t> 2/4: </a:t>
            </a:r>
            <a:r>
              <a:rPr lang="de-AT" sz="1800" dirty="0"/>
              <a:t>Tag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:</a:t>
            </a:r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00" dirty="0"/>
          </a:p>
          <a:p>
            <a:pPr marL="0" indent="0">
              <a:buFont typeface="Wingdings" charset="2"/>
              <a:buNone/>
            </a:pPr>
            <a:endParaRPr lang="de-AT" sz="100" dirty="0"/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DDB29A16-E084-4AFB-805D-01D898FDE095}"/>
              </a:ext>
            </a:extLst>
          </p:cNvPr>
          <p:cNvSpPr/>
          <p:nvPr/>
        </p:nvSpPr>
        <p:spPr>
          <a:xfrm>
            <a:off x="698496" y="3192611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-workshop/hello-world:0.0.1</a:t>
            </a:r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76D53B-5B61-404F-A015-CFF3C700F159}"/>
              </a:ext>
            </a:extLst>
          </p:cNvPr>
          <p:cNvSpPr txBox="1">
            <a:spLocks/>
          </p:cNvSpPr>
          <p:nvPr/>
        </p:nvSpPr>
        <p:spPr>
          <a:xfrm>
            <a:off x="698496" y="3987519"/>
            <a:ext cx="10997315" cy="83923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AT" sz="1800" b="1" dirty="0" err="1"/>
              <a:t>Step</a:t>
            </a:r>
            <a:r>
              <a:rPr lang="de-AT" sz="1800" b="1" dirty="0"/>
              <a:t> 3/4: </a:t>
            </a:r>
            <a:r>
              <a:rPr lang="de-AT" sz="1800" dirty="0"/>
              <a:t>Push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 </a:t>
            </a:r>
            <a:r>
              <a:rPr lang="de-AT" sz="1800" dirty="0" err="1"/>
              <a:t>to</a:t>
            </a:r>
            <a:r>
              <a:rPr lang="de-AT" sz="1800" dirty="0"/>
              <a:t> </a:t>
            </a:r>
            <a:r>
              <a:rPr lang="de-AT" sz="1800" dirty="0" err="1"/>
              <a:t>the</a:t>
            </a:r>
            <a:r>
              <a:rPr lang="de-AT" sz="1800" dirty="0"/>
              <a:t> Container Registry:</a:t>
            </a:r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00" dirty="0"/>
          </a:p>
          <a:p>
            <a:pPr marL="0" indent="0">
              <a:buFont typeface="Wingdings" charset="2"/>
              <a:buNone/>
            </a:pPr>
            <a:endParaRPr lang="de-AT" sz="100" dirty="0"/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6CAD466D-842B-4EF0-B9BE-1CD6ECDBF927}"/>
              </a:ext>
            </a:extLst>
          </p:cNvPr>
          <p:cNvSpPr/>
          <p:nvPr/>
        </p:nvSpPr>
        <p:spPr>
          <a:xfrm>
            <a:off x="719137" y="4464390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8BD94A-1F25-40B3-8409-88F1B896F638}"/>
              </a:ext>
            </a:extLst>
          </p:cNvPr>
          <p:cNvSpPr txBox="1">
            <a:spLocks/>
          </p:cNvSpPr>
          <p:nvPr/>
        </p:nvSpPr>
        <p:spPr>
          <a:xfrm>
            <a:off x="698498" y="5312493"/>
            <a:ext cx="10997315" cy="60425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AT" sz="1800" b="1" dirty="0" err="1"/>
              <a:t>Step</a:t>
            </a:r>
            <a:r>
              <a:rPr lang="de-AT" sz="1800" b="1" dirty="0"/>
              <a:t> 4/4: </a:t>
            </a:r>
            <a:r>
              <a:rPr lang="de-AT" sz="1800" dirty="0"/>
              <a:t>Pull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image</a:t>
            </a:r>
            <a:r>
              <a:rPr lang="de-AT" sz="1800" dirty="0"/>
              <a:t> </a:t>
            </a:r>
            <a:r>
              <a:rPr lang="de-AT" sz="1800" dirty="0" err="1"/>
              <a:t>from</a:t>
            </a:r>
            <a:r>
              <a:rPr lang="de-AT" sz="1800" dirty="0"/>
              <a:t> </a:t>
            </a:r>
            <a:r>
              <a:rPr lang="de-AT" sz="1800" dirty="0" err="1"/>
              <a:t>the</a:t>
            </a:r>
            <a:r>
              <a:rPr lang="de-AT" sz="1800" dirty="0"/>
              <a:t> Container Registry:</a:t>
            </a:r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600" b="1" dirty="0"/>
          </a:p>
          <a:p>
            <a:pPr marL="0" indent="0">
              <a:buFont typeface="Wingdings" charset="2"/>
              <a:buNone/>
            </a:pPr>
            <a:endParaRPr lang="de-AT" sz="100" dirty="0"/>
          </a:p>
          <a:p>
            <a:pPr marL="0" indent="0">
              <a:buFont typeface="Wingdings" charset="2"/>
              <a:buNone/>
            </a:pPr>
            <a:endParaRPr lang="de-AT" sz="100" dirty="0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381AE91E-6C9E-478D-8962-D32F42DC817B}"/>
              </a:ext>
            </a:extLst>
          </p:cNvPr>
          <p:cNvSpPr/>
          <p:nvPr/>
        </p:nvSpPr>
        <p:spPr>
          <a:xfrm>
            <a:off x="719137" y="5753901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hello-world:latest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0</TotalTime>
  <Words>459</Words>
  <Application>Microsoft Office PowerPoint</Application>
  <PresentationFormat>Widescreen</PresentationFormat>
  <Paragraphs>110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Cloud-native Concepts</vt:lpstr>
      <vt:lpstr>Outline</vt:lpstr>
      <vt:lpstr>Introduction into the Topic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Cloud-native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Braeuer, Johannes</cp:lastModifiedBy>
  <cp:revision>492</cp:revision>
  <cp:lastPrinted>2016-08-25T08:30:24Z</cp:lastPrinted>
  <dcterms:created xsi:type="dcterms:W3CDTF">2018-04-09T08:30:53Z</dcterms:created>
  <dcterms:modified xsi:type="dcterms:W3CDTF">2018-10-25T14:03:55Z</dcterms:modified>
</cp:coreProperties>
</file>